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105"/>
  </p:normalViewPr>
  <p:slideViewPr>
    <p:cSldViewPr snapToGrid="0" snapToObjects="1">
      <p:cViewPr>
        <p:scale>
          <a:sx n="51" d="100"/>
          <a:sy n="51" d="100"/>
        </p:scale>
        <p:origin x="-102" y="-4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FA3537F-A17E-D64F-AC8E-B2E1C12BF5C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5DC325B6-DD79-0D4F-A4A1-B7C39EC8A8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3E8A83C6-D50D-0C46-8E9B-4F95185F8E90}"/>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5" name="Нижний колонтитул 4">
            <a:extLst>
              <a:ext uri="{FF2B5EF4-FFF2-40B4-BE49-F238E27FC236}">
                <a16:creationId xmlns="" xmlns:a16="http://schemas.microsoft.com/office/drawing/2014/main" id="{DE0DF416-8746-6541-A999-211096C407F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2DBA46F4-61FE-0746-A696-45C5F643B43A}"/>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923506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3773427-0270-2D44-BF59-7CB053DA9E2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5407B839-E679-7442-B02B-26DE17A73CE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A197EB41-5A49-C54C-9C8E-1F8CF54CB126}"/>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5" name="Нижний колонтитул 4">
            <a:extLst>
              <a:ext uri="{FF2B5EF4-FFF2-40B4-BE49-F238E27FC236}">
                <a16:creationId xmlns="" xmlns:a16="http://schemas.microsoft.com/office/drawing/2014/main" id="{DCC32BF6-1016-9048-B4CD-C455C7FE8E0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9DEE6301-4695-0549-B330-82F3D06C884A}"/>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1020004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70C07B25-7213-7B46-8DC1-5ACCC111479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2ED04BA3-86D9-4643-84A2-9FD5038A646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11740C84-39ED-604E-A27F-1D94ED6F672E}"/>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5" name="Нижний колонтитул 4">
            <a:extLst>
              <a:ext uri="{FF2B5EF4-FFF2-40B4-BE49-F238E27FC236}">
                <a16:creationId xmlns="" xmlns:a16="http://schemas.microsoft.com/office/drawing/2014/main" id="{C67A715D-FA3C-D54C-9376-36C981AAE6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0D991187-04C4-FB40-9E11-C3884FA9CB45}"/>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289904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E5FCE5E-8431-604B-9CCE-0DD5BE4EE0E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12427A08-4350-7E4B-9514-CA0D1EDB4B0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771A65C4-27DA-5040-814E-3C8B676ADD11}"/>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5" name="Нижний колонтитул 4">
            <a:extLst>
              <a:ext uri="{FF2B5EF4-FFF2-40B4-BE49-F238E27FC236}">
                <a16:creationId xmlns="" xmlns:a16="http://schemas.microsoft.com/office/drawing/2014/main" id="{91BE1DB9-4926-684A-BCDE-24602802EED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BFC65405-1A00-0542-885B-630B217B88FC}"/>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1288528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E310682-CA0D-5348-89C5-33B56FB7873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7F68B614-1036-5F44-807F-0543909E57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5FC62D63-CF53-6F46-9219-494853CFD222}"/>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5" name="Нижний колонтитул 4">
            <a:extLst>
              <a:ext uri="{FF2B5EF4-FFF2-40B4-BE49-F238E27FC236}">
                <a16:creationId xmlns="" xmlns:a16="http://schemas.microsoft.com/office/drawing/2014/main" id="{2BEDA6E7-76FD-8542-8832-C5F43A4952D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6E8C5DD9-45CC-304C-B24A-E8E7B813B665}"/>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2423414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EBDE085-07D2-8B4D-8503-92858361C94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E550DAEB-A1C3-2D45-9778-B2DC58BD02B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4C57004A-E62E-944E-B20E-2EB497D51DF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77C03AFD-2E41-4F44-9938-1063EB279DE7}"/>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6" name="Нижний колонтитул 5">
            <a:extLst>
              <a:ext uri="{FF2B5EF4-FFF2-40B4-BE49-F238E27FC236}">
                <a16:creationId xmlns="" xmlns:a16="http://schemas.microsoft.com/office/drawing/2014/main" id="{C506E1AB-FA07-FC4E-93E9-9F0A4A41C92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FCFDF7DD-0D02-5248-9B2A-BF873FF411B9}"/>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195483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F143116-1157-8A41-9D17-36080B4F338A}"/>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7C62DFFC-36C8-934B-B5AA-910C984F6B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297EBE40-A5FD-F74F-8552-328C4932E3C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F756D0FD-BBDF-4C44-B191-DA44F31832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5E761AE3-3B7F-EC41-B485-BF539E2C303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9B8A78D2-F6CF-D14A-98D6-9004A62E6623}"/>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8" name="Нижний колонтитул 7">
            <a:extLst>
              <a:ext uri="{FF2B5EF4-FFF2-40B4-BE49-F238E27FC236}">
                <a16:creationId xmlns="" xmlns:a16="http://schemas.microsoft.com/office/drawing/2014/main" id="{B5745F85-39E1-B64E-9929-8FBED76192B8}"/>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F1EFB0BC-1923-F54D-A946-EE6ED637952F}"/>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1265692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B6BBBC0-5E44-2C4D-A3ED-31AE5C3B9EE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1BA17D62-4015-C740-9431-D422E198DAE3}"/>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4" name="Нижний колонтитул 3">
            <a:extLst>
              <a:ext uri="{FF2B5EF4-FFF2-40B4-BE49-F238E27FC236}">
                <a16:creationId xmlns="" xmlns:a16="http://schemas.microsoft.com/office/drawing/2014/main" id="{F1D77E17-5DA7-694E-AF4D-C6D006632FE6}"/>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88DE3851-A6A4-AC45-909C-69BDA33CE971}"/>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2153975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202874C6-85F4-0145-919A-466AD356E024}"/>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3" name="Нижний колонтитул 2">
            <a:extLst>
              <a:ext uri="{FF2B5EF4-FFF2-40B4-BE49-F238E27FC236}">
                <a16:creationId xmlns="" xmlns:a16="http://schemas.microsoft.com/office/drawing/2014/main" id="{1D7096AC-8CC2-144A-805A-D37F069547F9}"/>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0A64C838-5242-A74A-8DE2-A6507625D8A2}"/>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227157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88D3BCC-B032-D942-94CE-16036DBD911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8D1507CD-920D-5A44-BCFF-0D7B196BB8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26A87A63-D026-094D-9D43-663DA34BA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E4699608-0645-AD4B-8909-E12F12619F11}"/>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6" name="Нижний колонтитул 5">
            <a:extLst>
              <a:ext uri="{FF2B5EF4-FFF2-40B4-BE49-F238E27FC236}">
                <a16:creationId xmlns="" xmlns:a16="http://schemas.microsoft.com/office/drawing/2014/main" id="{A8B02BE4-9272-494F-8FF5-64F239CA9BF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4BA4C7AE-F702-B649-ABA9-035C66157DD0}"/>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59829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FFA5719-D2AF-CD46-B7B5-155B5D0F256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CFD2D501-821F-174A-9DC0-70FD139D0C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5DB61236-D2AF-C344-A801-F96CD421C3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1B243147-82CA-104A-B499-3B7CD4310D2C}"/>
              </a:ext>
            </a:extLst>
          </p:cNvPr>
          <p:cNvSpPr>
            <a:spLocks noGrp="1"/>
          </p:cNvSpPr>
          <p:nvPr>
            <p:ph type="dt" sz="half" idx="10"/>
          </p:nvPr>
        </p:nvSpPr>
        <p:spPr/>
        <p:txBody>
          <a:bodyPr/>
          <a:lstStyle/>
          <a:p>
            <a:fld id="{955B39C7-DFC0-7944-BFAF-CF78F616FE87}" type="datetimeFigureOut">
              <a:rPr lang="ru-RU" smtClean="0"/>
              <a:t>20.01.2023</a:t>
            </a:fld>
            <a:endParaRPr lang="ru-RU"/>
          </a:p>
        </p:txBody>
      </p:sp>
      <p:sp>
        <p:nvSpPr>
          <p:cNvPr id="6" name="Нижний колонтитул 5">
            <a:extLst>
              <a:ext uri="{FF2B5EF4-FFF2-40B4-BE49-F238E27FC236}">
                <a16:creationId xmlns="" xmlns:a16="http://schemas.microsoft.com/office/drawing/2014/main" id="{FF7EA6BF-8CD5-8344-9B60-CA879916BFC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9154AF52-03F5-7D40-8C52-D301CECCC1E9}"/>
              </a:ext>
            </a:extLst>
          </p:cNvPr>
          <p:cNvSpPr>
            <a:spLocks noGrp="1"/>
          </p:cNvSpPr>
          <p:nvPr>
            <p:ph type="sldNum" sz="quarter" idx="12"/>
          </p:nvPr>
        </p:nvSpPr>
        <p:spPr/>
        <p:txBody>
          <a:bodyPr/>
          <a:lstStyle/>
          <a:p>
            <a:fld id="{9FEFF02B-37AB-D344-BBCA-9D3F5DDCEA15}" type="slidenum">
              <a:rPr lang="ru-RU" smtClean="0"/>
              <a:t>‹#›</a:t>
            </a:fld>
            <a:endParaRPr lang="ru-RU"/>
          </a:p>
        </p:txBody>
      </p:sp>
    </p:spTree>
    <p:extLst>
      <p:ext uri="{BB962C8B-B14F-4D97-AF65-F5344CB8AC3E}">
        <p14:creationId xmlns:p14="http://schemas.microsoft.com/office/powerpoint/2010/main" val="335771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97C443B-A460-904A-89E8-A260DFCE43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E7422CB7-D0FB-884E-BAA1-99AA80F142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5FC5E58A-B5E9-804C-9B27-F8EE8081C4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B39C7-DFC0-7944-BFAF-CF78F616FE87}" type="datetimeFigureOut">
              <a:rPr lang="ru-RU" smtClean="0"/>
              <a:t>20.01.2023</a:t>
            </a:fld>
            <a:endParaRPr lang="ru-RU"/>
          </a:p>
        </p:txBody>
      </p:sp>
      <p:sp>
        <p:nvSpPr>
          <p:cNvPr id="5" name="Нижний колонтитул 4">
            <a:extLst>
              <a:ext uri="{FF2B5EF4-FFF2-40B4-BE49-F238E27FC236}">
                <a16:creationId xmlns="" xmlns:a16="http://schemas.microsoft.com/office/drawing/2014/main" id="{28C3FACF-F804-2342-B5B8-AF75DEE7F0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08B860E7-4EB9-B54F-9AA7-F84CC2079E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FF02B-37AB-D344-BBCA-9D3F5DDCEA15}" type="slidenum">
              <a:rPr lang="ru-RU" smtClean="0"/>
              <a:t>‹#›</a:t>
            </a:fld>
            <a:endParaRPr lang="ru-RU"/>
          </a:p>
        </p:txBody>
      </p:sp>
    </p:spTree>
    <p:extLst>
      <p:ext uri="{BB962C8B-B14F-4D97-AF65-F5344CB8AC3E}">
        <p14:creationId xmlns:p14="http://schemas.microsoft.com/office/powerpoint/2010/main" val="1292522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4948F57-A79A-2540-8FA4-3573AB49EDA7}"/>
              </a:ext>
            </a:extLst>
          </p:cNvPr>
          <p:cNvSpPr>
            <a:spLocks noGrp="1"/>
          </p:cNvSpPr>
          <p:nvPr>
            <p:ph type="ctrTitle"/>
          </p:nvPr>
        </p:nvSpPr>
        <p:spPr/>
        <p:txBody>
          <a:bodyPr/>
          <a:lstStyle/>
          <a:p>
            <a:r>
              <a:rPr lang="en" b="1" dirty="0"/>
              <a:t>Elements of accuracy in academic writing</a:t>
            </a:r>
            <a:endParaRPr lang="ru-RU" dirty="0"/>
          </a:p>
        </p:txBody>
      </p:sp>
      <p:sp>
        <p:nvSpPr>
          <p:cNvPr id="3" name="Подзаголовок 2">
            <a:extLst>
              <a:ext uri="{FF2B5EF4-FFF2-40B4-BE49-F238E27FC236}">
                <a16:creationId xmlns="" xmlns:a16="http://schemas.microsoft.com/office/drawing/2014/main" id="{948E0141-481E-2A4F-8EE1-CED0293932E5}"/>
              </a:ext>
            </a:extLst>
          </p:cNvPr>
          <p:cNvSpPr>
            <a:spLocks noGrp="1"/>
          </p:cNvSpPr>
          <p:nvPr>
            <p:ph type="subTitle" idx="1"/>
          </p:nvPr>
        </p:nvSpPr>
        <p:spPr/>
        <p:txBody>
          <a:bodyPr/>
          <a:lstStyle/>
          <a:p>
            <a:endParaRPr lang="ru-RU"/>
          </a:p>
        </p:txBody>
      </p:sp>
    </p:spTree>
    <p:extLst>
      <p:ext uri="{BB962C8B-B14F-4D97-AF65-F5344CB8AC3E}">
        <p14:creationId xmlns:p14="http://schemas.microsoft.com/office/powerpoint/2010/main" val="4209307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819CB38-53ED-8D4B-83D0-0EF92FAE28F7}"/>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27C983C6-D8A8-D54A-848A-BE7BB9AD546E}"/>
              </a:ext>
            </a:extLst>
          </p:cNvPr>
          <p:cNvSpPr>
            <a:spLocks noGrp="1"/>
          </p:cNvSpPr>
          <p:nvPr>
            <p:ph idx="1"/>
          </p:nvPr>
        </p:nvSpPr>
        <p:spPr/>
        <p:txBody>
          <a:bodyPr>
            <a:normAutofit lnSpcReduction="10000"/>
          </a:bodyPr>
          <a:lstStyle/>
          <a:p>
            <a:r>
              <a:rPr lang="en" dirty="0"/>
              <a:t>Walden University says that “Self-awareness is the key to being able to revise for grammatical errors. Grammatical errors tend to follow patterns, so once you are able to identify the types of errors you most commonly make, you will be able to focus specifically on these.” They recommend paying attention to feedback you receive and to keep a grammar revision journal to track your most common grammatical errors.</a:t>
            </a:r>
          </a:p>
          <a:p>
            <a:r>
              <a:rPr lang="en" dirty="0"/>
              <a:t>Academy offers this advice for organizing your thoughts and focusing on your manuscript goals. “Ask yourself what you are trying to convey to the reader. What is the most important message from your research? How will your results affect others? Is more research necessary?”</a:t>
            </a:r>
            <a:endParaRPr lang="ru-RU" dirty="0"/>
          </a:p>
        </p:txBody>
      </p:sp>
    </p:spTree>
    <p:extLst>
      <p:ext uri="{BB962C8B-B14F-4D97-AF65-F5344CB8AC3E}">
        <p14:creationId xmlns:p14="http://schemas.microsoft.com/office/powerpoint/2010/main" val="2150838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9747D58-E7B6-C443-9DF5-0817586BC6CD}"/>
              </a:ext>
            </a:extLst>
          </p:cNvPr>
          <p:cNvSpPr>
            <a:spLocks noGrp="1"/>
          </p:cNvSpPr>
          <p:nvPr>
            <p:ph type="title"/>
          </p:nvPr>
        </p:nvSpPr>
        <p:spPr/>
        <p:txBody>
          <a:bodyPr/>
          <a:lstStyle/>
          <a:p>
            <a:r>
              <a:rPr lang="en" b="1" dirty="0"/>
              <a:t>The importance of accuracy in academic writing</a:t>
            </a:r>
            <a:endParaRPr lang="ru-RU" dirty="0"/>
          </a:p>
        </p:txBody>
      </p:sp>
      <p:sp>
        <p:nvSpPr>
          <p:cNvPr id="3" name="Объект 2">
            <a:extLst>
              <a:ext uri="{FF2B5EF4-FFF2-40B4-BE49-F238E27FC236}">
                <a16:creationId xmlns="" xmlns:a16="http://schemas.microsoft.com/office/drawing/2014/main" id="{7F648918-E88D-8F4D-A022-20E23491105C}"/>
              </a:ext>
            </a:extLst>
          </p:cNvPr>
          <p:cNvSpPr>
            <a:spLocks noGrp="1"/>
          </p:cNvSpPr>
          <p:nvPr>
            <p:ph idx="1"/>
          </p:nvPr>
        </p:nvSpPr>
        <p:spPr/>
        <p:txBody>
          <a:bodyPr/>
          <a:lstStyle/>
          <a:p>
            <a:r>
              <a:rPr lang="en" dirty="0"/>
              <a:t>According to Graham </a:t>
            </a:r>
            <a:r>
              <a:rPr lang="en" dirty="0" err="1"/>
              <a:t>Kalton</a:t>
            </a:r>
            <a:r>
              <a:rPr lang="en" dirty="0"/>
              <a:t> at the Statistics Canada Symposium 2001, “Increased research efforts are needed to investigate the various sources of inaccuracy, both to help guide improvements in survey methods and to fully inform users about the overall accuracy of the estimates they are using. User needs should affect decisions about fitness for use. Producers should make greater efforts to communicate data on accuracy to users and to encourage them to use those data.”</a:t>
            </a:r>
            <a:endParaRPr lang="ru-RU" dirty="0"/>
          </a:p>
        </p:txBody>
      </p:sp>
    </p:spTree>
    <p:extLst>
      <p:ext uri="{BB962C8B-B14F-4D97-AF65-F5344CB8AC3E}">
        <p14:creationId xmlns:p14="http://schemas.microsoft.com/office/powerpoint/2010/main" val="2465090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966DB92-A7EC-6F41-837B-3E857CECAA49}"/>
              </a:ext>
            </a:extLst>
          </p:cNvPr>
          <p:cNvSpPr>
            <a:spLocks noGrp="1"/>
          </p:cNvSpPr>
          <p:nvPr>
            <p:ph type="title"/>
          </p:nvPr>
        </p:nvSpPr>
        <p:spPr/>
        <p:txBody>
          <a:bodyPr>
            <a:noAutofit/>
          </a:bodyPr>
          <a:lstStyle/>
          <a:p>
            <a:r>
              <a:rPr lang="en" sz="3600" dirty="0"/>
              <a:t>three considerations on the power and convenience of statistical software used to generate data and analysis:</a:t>
            </a:r>
            <a:endParaRPr lang="ru-RU" sz="3600" dirty="0"/>
          </a:p>
        </p:txBody>
      </p:sp>
      <p:sp>
        <p:nvSpPr>
          <p:cNvPr id="3" name="Объект 2">
            <a:extLst>
              <a:ext uri="{FF2B5EF4-FFF2-40B4-BE49-F238E27FC236}">
                <a16:creationId xmlns="" xmlns:a16="http://schemas.microsoft.com/office/drawing/2014/main" id="{64335A82-6656-6642-BE35-B71C10F09F8A}"/>
              </a:ext>
            </a:extLst>
          </p:cNvPr>
          <p:cNvSpPr>
            <a:spLocks noGrp="1"/>
          </p:cNvSpPr>
          <p:nvPr>
            <p:ph idx="1"/>
          </p:nvPr>
        </p:nvSpPr>
        <p:spPr/>
        <p:txBody>
          <a:bodyPr>
            <a:normAutofit lnSpcReduction="10000"/>
          </a:bodyPr>
          <a:lstStyle/>
          <a:p>
            <a:r>
              <a:rPr lang="en" dirty="0"/>
              <a:t>although we have software programs that will happily produce results once the button is pushed, we often don’t completely understand the applications, assumptions, and interpretations of the more advanced methods,</a:t>
            </a:r>
          </a:p>
          <a:p>
            <a:r>
              <a:rPr lang="en" dirty="0"/>
              <a:t>because these “higher level” analytic methods are now so readily accessible, many of the appropriate simple analyses are often set aside, making the digestion of the content and meaning of many of our articles more difficult, and</a:t>
            </a:r>
          </a:p>
          <a:p>
            <a:r>
              <a:rPr lang="en" dirty="0"/>
              <a:t>our reliance on point-and-click computer analyses often means that we take whatever is printed on the output as gospel and transfer it verbatim to the tables in our articles.</a:t>
            </a:r>
          </a:p>
          <a:p>
            <a:endParaRPr lang="ru-RU" dirty="0"/>
          </a:p>
        </p:txBody>
      </p:sp>
    </p:spTree>
    <p:extLst>
      <p:ext uri="{BB962C8B-B14F-4D97-AF65-F5344CB8AC3E}">
        <p14:creationId xmlns:p14="http://schemas.microsoft.com/office/powerpoint/2010/main" val="1173841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3929959-4662-1D4C-B89B-C9FF74C9E0B4}"/>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4501761C-9882-7347-B218-B4BC99C295C4}"/>
              </a:ext>
            </a:extLst>
          </p:cNvPr>
          <p:cNvSpPr>
            <a:spLocks noGrp="1"/>
          </p:cNvSpPr>
          <p:nvPr>
            <p:ph idx="1"/>
          </p:nvPr>
        </p:nvSpPr>
        <p:spPr/>
        <p:txBody>
          <a:bodyPr/>
          <a:lstStyle/>
          <a:p>
            <a:r>
              <a:rPr lang="en" dirty="0"/>
              <a:t>Finally, as noted in the Northern Illinois University resource on Responsible Conduct in Data Management, “Regardless of the field of study or preference for defining data (quantitative, qualitative), accurate data collection is essential to maintaining the integrity of research. </a:t>
            </a:r>
            <a:r>
              <a:rPr lang="en"/>
              <a:t>Both the selection of appropriate data collection instruments (existing, modified, or newly developed) and clearly delineated instructions for their correct use reduce the likelihood of errors occurring.”</a:t>
            </a:r>
            <a:endParaRPr lang="ru-RU"/>
          </a:p>
        </p:txBody>
      </p:sp>
    </p:spTree>
    <p:extLst>
      <p:ext uri="{BB962C8B-B14F-4D97-AF65-F5344CB8AC3E}">
        <p14:creationId xmlns:p14="http://schemas.microsoft.com/office/powerpoint/2010/main" val="97237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478CDDA-4879-A64B-906E-FC0F9A47A1F1}"/>
              </a:ext>
            </a:extLst>
          </p:cNvPr>
          <p:cNvSpPr>
            <a:spLocks noGrp="1"/>
          </p:cNvSpPr>
          <p:nvPr>
            <p:ph type="title"/>
          </p:nvPr>
        </p:nvSpPr>
        <p:spPr/>
        <p:txBody>
          <a:bodyPr/>
          <a:lstStyle/>
          <a:p>
            <a:r>
              <a:rPr lang="en" dirty="0"/>
              <a:t>What does it mean to be accurate?</a:t>
            </a:r>
            <a:endParaRPr lang="ru-RU" dirty="0"/>
          </a:p>
        </p:txBody>
      </p:sp>
      <p:sp>
        <p:nvSpPr>
          <p:cNvPr id="3" name="Объект 2">
            <a:extLst>
              <a:ext uri="{FF2B5EF4-FFF2-40B4-BE49-F238E27FC236}">
                <a16:creationId xmlns="" xmlns:a16="http://schemas.microsoft.com/office/drawing/2014/main" id="{ACC9C4A6-42B9-494F-8475-F6ABCC486EB3}"/>
              </a:ext>
            </a:extLst>
          </p:cNvPr>
          <p:cNvSpPr>
            <a:spLocks noGrp="1"/>
          </p:cNvSpPr>
          <p:nvPr>
            <p:ph idx="1"/>
          </p:nvPr>
        </p:nvSpPr>
        <p:spPr/>
        <p:txBody>
          <a:bodyPr/>
          <a:lstStyle/>
          <a:p>
            <a:r>
              <a:rPr lang="en" dirty="0"/>
              <a:t>accuracy is how close a value is to its true value.</a:t>
            </a:r>
          </a:p>
          <a:p>
            <a:r>
              <a:rPr lang="en" dirty="0"/>
              <a:t>the reliability, truthfulness and correctness of the content</a:t>
            </a:r>
            <a:endParaRPr lang="ru-RU" dirty="0"/>
          </a:p>
        </p:txBody>
      </p:sp>
    </p:spTree>
    <p:extLst>
      <p:ext uri="{BB962C8B-B14F-4D97-AF65-F5344CB8AC3E}">
        <p14:creationId xmlns:p14="http://schemas.microsoft.com/office/powerpoint/2010/main" val="420003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EF78D61-62BD-1B44-A976-003623CF9613}"/>
              </a:ext>
            </a:extLst>
          </p:cNvPr>
          <p:cNvSpPr>
            <a:spLocks noGrp="1"/>
          </p:cNvSpPr>
          <p:nvPr>
            <p:ph type="title"/>
          </p:nvPr>
        </p:nvSpPr>
        <p:spPr/>
        <p:txBody>
          <a:bodyPr/>
          <a:lstStyle/>
          <a:p>
            <a:r>
              <a:rPr lang="en" dirty="0"/>
              <a:t>accuracy has the following three main aspects:</a:t>
            </a:r>
            <a:endParaRPr lang="ru-RU" dirty="0"/>
          </a:p>
        </p:txBody>
      </p:sp>
      <p:sp>
        <p:nvSpPr>
          <p:cNvPr id="3" name="Объект 2">
            <a:extLst>
              <a:ext uri="{FF2B5EF4-FFF2-40B4-BE49-F238E27FC236}">
                <a16:creationId xmlns="" xmlns:a16="http://schemas.microsoft.com/office/drawing/2014/main" id="{BDADE9CF-9989-9F47-9498-8E6CAF9958D8}"/>
              </a:ext>
            </a:extLst>
          </p:cNvPr>
          <p:cNvSpPr>
            <a:spLocks noGrp="1"/>
          </p:cNvSpPr>
          <p:nvPr>
            <p:ph idx="1"/>
          </p:nvPr>
        </p:nvSpPr>
        <p:spPr/>
        <p:txBody>
          <a:bodyPr/>
          <a:lstStyle/>
          <a:p>
            <a:r>
              <a:rPr lang="en" dirty="0"/>
              <a:t>Document accuracy – proper coverage in appropriate detail</a:t>
            </a:r>
          </a:p>
          <a:p>
            <a:r>
              <a:rPr lang="en" dirty="0"/>
              <a:t>Stylistic accuracy – careful use of language to express meaning</a:t>
            </a:r>
          </a:p>
          <a:p>
            <a:r>
              <a:rPr lang="en" dirty="0"/>
              <a:t>Technical accuracy – grounded in understanding of the subject</a:t>
            </a:r>
          </a:p>
          <a:p>
            <a:pPr marL="0" indent="0">
              <a:buNone/>
            </a:pPr>
            <a:endParaRPr lang="ru-RU" dirty="0"/>
          </a:p>
        </p:txBody>
      </p:sp>
    </p:spTree>
    <p:extLst>
      <p:ext uri="{BB962C8B-B14F-4D97-AF65-F5344CB8AC3E}">
        <p14:creationId xmlns:p14="http://schemas.microsoft.com/office/powerpoint/2010/main" val="3801280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6E37BA2-F67F-5D4D-A948-31D3C353DA87}"/>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B7B19248-5217-1A4A-9385-CC3BC8E3343C}"/>
              </a:ext>
            </a:extLst>
          </p:cNvPr>
          <p:cNvSpPr>
            <a:spLocks noGrp="1"/>
          </p:cNvSpPr>
          <p:nvPr>
            <p:ph idx="1"/>
          </p:nvPr>
        </p:nvSpPr>
        <p:spPr/>
        <p:txBody>
          <a:bodyPr>
            <a:normAutofit fontScale="92500"/>
          </a:bodyPr>
          <a:lstStyle/>
          <a:p>
            <a:r>
              <a:rPr lang="en" dirty="0"/>
              <a:t>accuracy in language “demonstrates your ability to use the necessary vocabulary, grammar and punctuation correctly”</a:t>
            </a:r>
          </a:p>
          <a:p>
            <a:r>
              <a:rPr lang="en" dirty="0"/>
              <a:t>According to a National University of Singapore Centre for English Language Communication resource, </a:t>
            </a:r>
            <a:r>
              <a:rPr lang="en" i="1" dirty="0"/>
              <a:t>Using Appropriate Words in an Academic Essay,</a:t>
            </a:r>
            <a:r>
              <a:rPr lang="en" dirty="0"/>
              <a:t> “Choosing words that are appropriate in your writing can convince your readers that your work is serious and important. On the other hand, if your words are unclear, ambiguous and/or incorrect, chances are your readers might be confused about the content of your essay or might even think that your work is not worth reading.”</a:t>
            </a:r>
          </a:p>
          <a:p>
            <a:r>
              <a:rPr lang="en" dirty="0"/>
              <a:t/>
            </a:r>
            <a:br>
              <a:rPr lang="en" dirty="0"/>
            </a:br>
            <a:endParaRPr lang="en" dirty="0"/>
          </a:p>
          <a:p>
            <a:endParaRPr lang="ru-RU" dirty="0"/>
          </a:p>
        </p:txBody>
      </p:sp>
    </p:spTree>
    <p:extLst>
      <p:ext uri="{BB962C8B-B14F-4D97-AF65-F5344CB8AC3E}">
        <p14:creationId xmlns:p14="http://schemas.microsoft.com/office/powerpoint/2010/main" val="437212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700CCFC-5619-9941-BD01-505C98929D85}"/>
              </a:ext>
            </a:extLst>
          </p:cNvPr>
          <p:cNvSpPr>
            <a:spLocks noGrp="1"/>
          </p:cNvSpPr>
          <p:nvPr>
            <p:ph type="title"/>
          </p:nvPr>
        </p:nvSpPr>
        <p:spPr/>
        <p:txBody>
          <a:bodyPr/>
          <a:lstStyle/>
          <a:p>
            <a:r>
              <a:rPr lang="en" dirty="0"/>
              <a:t>Word Choice in Academic Writing: Tips to Avoid Common Problems</a:t>
            </a:r>
            <a:endParaRPr lang="ru-RU" dirty="0"/>
          </a:p>
        </p:txBody>
      </p:sp>
      <p:sp>
        <p:nvSpPr>
          <p:cNvPr id="3" name="Объект 2">
            <a:extLst>
              <a:ext uri="{FF2B5EF4-FFF2-40B4-BE49-F238E27FC236}">
                <a16:creationId xmlns="" xmlns:a16="http://schemas.microsoft.com/office/drawing/2014/main" id="{DEEB9096-B76F-614C-AE7F-0E6A870876B2}"/>
              </a:ext>
            </a:extLst>
          </p:cNvPr>
          <p:cNvSpPr>
            <a:spLocks noGrp="1"/>
          </p:cNvSpPr>
          <p:nvPr>
            <p:ph idx="1"/>
          </p:nvPr>
        </p:nvSpPr>
        <p:spPr/>
        <p:txBody>
          <a:bodyPr/>
          <a:lstStyle/>
          <a:p>
            <a:r>
              <a:rPr lang="en" dirty="0"/>
              <a:t>Misused words</a:t>
            </a:r>
          </a:p>
          <a:p>
            <a:r>
              <a:rPr lang="en" dirty="0"/>
              <a:t>Words with unwanted connotations or meanings</a:t>
            </a:r>
          </a:p>
          <a:p>
            <a:r>
              <a:rPr lang="en" dirty="0"/>
              <a:t>Complex words where a shorter, simpler term would do</a:t>
            </a:r>
          </a:p>
          <a:p>
            <a:r>
              <a:rPr lang="en" dirty="0"/>
              <a:t>Awkward word choices</a:t>
            </a:r>
          </a:p>
          <a:p>
            <a:r>
              <a:rPr lang="en" dirty="0"/>
              <a:t>Words that are similar to each other, but convey the wrong meaning</a:t>
            </a:r>
          </a:p>
          <a:p>
            <a:r>
              <a:rPr lang="en" dirty="0"/>
              <a:t>Words that convey finer shades of meaning</a:t>
            </a:r>
          </a:p>
          <a:p>
            <a:endParaRPr lang="ru-RU" dirty="0"/>
          </a:p>
        </p:txBody>
      </p:sp>
    </p:spTree>
    <p:extLst>
      <p:ext uri="{BB962C8B-B14F-4D97-AF65-F5344CB8AC3E}">
        <p14:creationId xmlns:p14="http://schemas.microsoft.com/office/powerpoint/2010/main" val="1581454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5957331-B9EB-2943-AAC1-54F91E3B7A43}"/>
              </a:ext>
            </a:extLst>
          </p:cNvPr>
          <p:cNvSpPr>
            <a:spLocks noGrp="1"/>
          </p:cNvSpPr>
          <p:nvPr>
            <p:ph type="title"/>
          </p:nvPr>
        </p:nvSpPr>
        <p:spPr/>
        <p:txBody>
          <a:bodyPr/>
          <a:lstStyle/>
          <a:p>
            <a:r>
              <a:rPr lang="en" b="1" dirty="0"/>
              <a:t>Checking for accuracy in source information</a:t>
            </a:r>
            <a:endParaRPr lang="ru-RU" dirty="0"/>
          </a:p>
        </p:txBody>
      </p:sp>
      <p:sp>
        <p:nvSpPr>
          <p:cNvPr id="3" name="Объект 2">
            <a:extLst>
              <a:ext uri="{FF2B5EF4-FFF2-40B4-BE49-F238E27FC236}">
                <a16:creationId xmlns="" xmlns:a16="http://schemas.microsoft.com/office/drawing/2014/main" id="{F4A9F3B2-842D-7443-B0EF-260E278E29D9}"/>
              </a:ext>
            </a:extLst>
          </p:cNvPr>
          <p:cNvSpPr>
            <a:spLocks noGrp="1"/>
          </p:cNvSpPr>
          <p:nvPr>
            <p:ph idx="1"/>
          </p:nvPr>
        </p:nvSpPr>
        <p:spPr/>
        <p:txBody>
          <a:bodyPr/>
          <a:lstStyle/>
          <a:p>
            <a:r>
              <a:rPr lang="en" dirty="0"/>
              <a:t>According to Edward F. </a:t>
            </a:r>
            <a:r>
              <a:rPr lang="en" dirty="0" err="1"/>
              <a:t>Barroga</a:t>
            </a:r>
            <a:r>
              <a:rPr lang="en" dirty="0"/>
              <a:t> in his article in the Journal of Korean Medical Science, “Inaccurate reference lists negatively affect the indexability and influence of a scholarly journal. Authors who cite references without retrieving and reading related full-texts may increase inaccuracies.” Further, “The authors’ duty is to continuously upgrade their skills of processing scholarly information and referring to essential sources. …Rechecking the relevance and format of each reference by searching through evidence-based bibliographic databases is also the authors’ responsibility”.</a:t>
            </a:r>
            <a:endParaRPr lang="ru-RU" dirty="0"/>
          </a:p>
        </p:txBody>
      </p:sp>
    </p:spTree>
    <p:extLst>
      <p:ext uri="{BB962C8B-B14F-4D97-AF65-F5344CB8AC3E}">
        <p14:creationId xmlns:p14="http://schemas.microsoft.com/office/powerpoint/2010/main" val="2660795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AA04778-76A9-0144-8CA9-1EF3517513C0}"/>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041B5378-C048-904A-A1A9-594852B57776}"/>
              </a:ext>
            </a:extLst>
          </p:cNvPr>
          <p:cNvSpPr>
            <a:spLocks noGrp="1"/>
          </p:cNvSpPr>
          <p:nvPr>
            <p:ph idx="1"/>
          </p:nvPr>
        </p:nvSpPr>
        <p:spPr/>
        <p:txBody>
          <a:bodyPr/>
          <a:lstStyle/>
          <a:p>
            <a:r>
              <a:rPr lang="en" dirty="0"/>
              <a:t>A resource on reference accuracy from Lund University states, “Correct referencing is vital for reasons of clarity as well as for reasons of academic integrity.” In an effort to aim for referencing accuracy, they suggest using sources in a way that ensures readers can “understand which sources materially influenced the new text”, “receive an accurate impression of what the source text said”, and “understand whether the language comes from the source”.</a:t>
            </a:r>
            <a:endParaRPr lang="ru-RU" dirty="0"/>
          </a:p>
        </p:txBody>
      </p:sp>
    </p:spTree>
    <p:extLst>
      <p:ext uri="{BB962C8B-B14F-4D97-AF65-F5344CB8AC3E}">
        <p14:creationId xmlns:p14="http://schemas.microsoft.com/office/powerpoint/2010/main" val="202133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F07D180-02A0-BC4A-8278-9A61B9733AB6}"/>
              </a:ext>
            </a:extLst>
          </p:cNvPr>
          <p:cNvSpPr>
            <a:spLocks noGrp="1"/>
          </p:cNvSpPr>
          <p:nvPr>
            <p:ph type="title"/>
          </p:nvPr>
        </p:nvSpPr>
        <p:spPr/>
        <p:txBody>
          <a:bodyPr/>
          <a:lstStyle/>
          <a:p>
            <a:r>
              <a:rPr lang="en" dirty="0"/>
              <a:t>recommends asking the following four questions:</a:t>
            </a:r>
            <a:endParaRPr lang="ru-RU" dirty="0"/>
          </a:p>
        </p:txBody>
      </p:sp>
      <p:sp>
        <p:nvSpPr>
          <p:cNvPr id="3" name="Объект 2">
            <a:extLst>
              <a:ext uri="{FF2B5EF4-FFF2-40B4-BE49-F238E27FC236}">
                <a16:creationId xmlns="" xmlns:a16="http://schemas.microsoft.com/office/drawing/2014/main" id="{F8B584F7-3873-954F-8C2F-E311DB514F97}"/>
              </a:ext>
            </a:extLst>
          </p:cNvPr>
          <p:cNvSpPr>
            <a:spLocks noGrp="1"/>
          </p:cNvSpPr>
          <p:nvPr>
            <p:ph idx="1"/>
          </p:nvPr>
        </p:nvSpPr>
        <p:spPr/>
        <p:txBody>
          <a:bodyPr/>
          <a:lstStyle/>
          <a:p>
            <a:r>
              <a:rPr lang="en" dirty="0"/>
              <a:t>Who is the author?</a:t>
            </a:r>
          </a:p>
          <a:p>
            <a:r>
              <a:rPr lang="en" dirty="0"/>
              <a:t>How recent is the source?</a:t>
            </a:r>
          </a:p>
          <a:p>
            <a:r>
              <a:rPr lang="en" dirty="0"/>
              <a:t>What is the author’s purpose?</a:t>
            </a:r>
          </a:p>
          <a:p>
            <a:r>
              <a:rPr lang="en" dirty="0"/>
              <a:t>What type of sources does your audience value?</a:t>
            </a:r>
          </a:p>
          <a:p>
            <a:endParaRPr lang="ru-RU" dirty="0"/>
          </a:p>
        </p:txBody>
      </p:sp>
    </p:spTree>
    <p:extLst>
      <p:ext uri="{BB962C8B-B14F-4D97-AF65-F5344CB8AC3E}">
        <p14:creationId xmlns:p14="http://schemas.microsoft.com/office/powerpoint/2010/main" val="2829642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1CD5C5C-408F-6542-9C6C-EBC00B2F4D85}"/>
              </a:ext>
            </a:extLst>
          </p:cNvPr>
          <p:cNvSpPr>
            <a:spLocks noGrp="1"/>
          </p:cNvSpPr>
          <p:nvPr>
            <p:ph type="title"/>
          </p:nvPr>
        </p:nvSpPr>
        <p:spPr/>
        <p:txBody>
          <a:bodyPr/>
          <a:lstStyle/>
          <a:p>
            <a:r>
              <a:rPr lang="en" dirty="0"/>
              <a:t>11 steps to structuring a science paper editors will take seriously</a:t>
            </a:r>
            <a:endParaRPr lang="ru-RU" dirty="0"/>
          </a:p>
        </p:txBody>
      </p:sp>
      <p:sp>
        <p:nvSpPr>
          <p:cNvPr id="3" name="Объект 2">
            <a:extLst>
              <a:ext uri="{FF2B5EF4-FFF2-40B4-BE49-F238E27FC236}">
                <a16:creationId xmlns="" xmlns:a16="http://schemas.microsoft.com/office/drawing/2014/main" id="{FE0B5BD7-72FB-EA43-B614-5CCC0A94F994}"/>
              </a:ext>
            </a:extLst>
          </p:cNvPr>
          <p:cNvSpPr>
            <a:spLocks noGrp="1"/>
          </p:cNvSpPr>
          <p:nvPr>
            <p:ph idx="1"/>
          </p:nvPr>
        </p:nvSpPr>
        <p:spPr/>
        <p:txBody>
          <a:bodyPr>
            <a:normAutofit fontScale="85000" lnSpcReduction="20000"/>
          </a:bodyPr>
          <a:lstStyle/>
          <a:p>
            <a:r>
              <a:rPr lang="en" dirty="0"/>
              <a:t>Prepare the figures and tables</a:t>
            </a:r>
          </a:p>
          <a:p>
            <a:r>
              <a:rPr lang="en" dirty="0"/>
              <a:t>Write the methods</a:t>
            </a:r>
          </a:p>
          <a:p>
            <a:r>
              <a:rPr lang="en" dirty="0"/>
              <a:t>Write up the results</a:t>
            </a:r>
          </a:p>
          <a:p>
            <a:r>
              <a:rPr lang="en" dirty="0"/>
              <a:t>Write the discussion</a:t>
            </a:r>
          </a:p>
          <a:p>
            <a:r>
              <a:rPr lang="en" dirty="0"/>
              <a:t>Write a clear conclusion</a:t>
            </a:r>
          </a:p>
          <a:p>
            <a:r>
              <a:rPr lang="en" dirty="0"/>
              <a:t>Write a compelling introduction</a:t>
            </a:r>
          </a:p>
          <a:p>
            <a:r>
              <a:rPr lang="en" dirty="0"/>
              <a:t>Write the abstract</a:t>
            </a:r>
          </a:p>
          <a:p>
            <a:r>
              <a:rPr lang="en" dirty="0"/>
              <a:t>Compose a concise and descriptive title</a:t>
            </a:r>
          </a:p>
          <a:p>
            <a:r>
              <a:rPr lang="en" dirty="0"/>
              <a:t>Select keywords for indexing</a:t>
            </a:r>
          </a:p>
          <a:p>
            <a:r>
              <a:rPr lang="en" dirty="0"/>
              <a:t>Write the acknowledgements</a:t>
            </a:r>
          </a:p>
          <a:p>
            <a:r>
              <a:rPr lang="en" dirty="0"/>
              <a:t>Write up the references</a:t>
            </a:r>
          </a:p>
        </p:txBody>
      </p:sp>
    </p:spTree>
    <p:extLst>
      <p:ext uri="{BB962C8B-B14F-4D97-AF65-F5344CB8AC3E}">
        <p14:creationId xmlns:p14="http://schemas.microsoft.com/office/powerpoint/2010/main" val="36994241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410</Words>
  <Application>Microsoft Office PowerPoint</Application>
  <PresentationFormat>Произвольный</PresentationFormat>
  <Paragraphs>47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Elements of accuracy in academic writing</vt:lpstr>
      <vt:lpstr>What does it mean to be accurate?</vt:lpstr>
      <vt:lpstr>accuracy has the following three main aspects:</vt:lpstr>
      <vt:lpstr>Презентация PowerPoint</vt:lpstr>
      <vt:lpstr>Word Choice in Academic Writing: Tips to Avoid Common Problems</vt:lpstr>
      <vt:lpstr>Checking for accuracy in source information</vt:lpstr>
      <vt:lpstr>Презентация PowerPoint</vt:lpstr>
      <vt:lpstr>recommends asking the following four questions:</vt:lpstr>
      <vt:lpstr>11 steps to structuring a science paper editors will take seriously</vt:lpstr>
      <vt:lpstr>Презентация PowerPoint</vt:lpstr>
      <vt:lpstr>The importance of accuracy in academic writing</vt:lpstr>
      <vt:lpstr>three considerations on the power and convenience of statistical software used to generate data and analysis:</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Elements of accuracy in academic writing</dc:title>
  <dc:creator>zulpasova@gmail.com</dc:creator>
  <cp:lastModifiedBy>User</cp:lastModifiedBy>
  <cp:revision>2</cp:revision>
  <dcterms:created xsi:type="dcterms:W3CDTF">2020-12-14T03:09:13Z</dcterms:created>
  <dcterms:modified xsi:type="dcterms:W3CDTF">2023-01-20T02:26:04Z</dcterms:modified>
</cp:coreProperties>
</file>